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73" r:id="rId5"/>
    <p:sldId id="279" r:id="rId6"/>
    <p:sldId id="275" r:id="rId7"/>
    <p:sldId id="274" r:id="rId8"/>
    <p:sldId id="276" r:id="rId9"/>
    <p:sldId id="278" r:id="rId10"/>
    <p:sldId id="277" r:id="rId11"/>
    <p:sldId id="280" r:id="rId12"/>
    <p:sldId id="281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FD9"/>
    <a:srgbClr val="0066FF"/>
    <a:srgbClr val="0000FF"/>
    <a:srgbClr val="253042"/>
    <a:srgbClr val="234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77;&#1084;&#1080;&#1085;&#1072;&#1045;&#1042;\&#1055;&#1088;&#1077;&#1076;&#1084;&#1077;&#1090;&#1085;&#1099;&#1077;%20&#1082;&#1086;&#1085;&#1094;&#1077;&#1087;&#1094;&#1080;&#1080;\&#1058;&#1077;&#1093;&#1085;&#1086;&#1083;&#1086;&#1075;&#1080;&#1103;\&#1057;&#1077;&#1090;&#1077;&#1074;&#1099;&#1077;%20&#1092;&#1086;&#1088;&#1084;&#1099;\&#1040;&#1085;&#1082;&#1077;&#1090;&#1099;\&#1057;&#1074;&#1086;&#1076;&#1085;&#1099;&#1081;%20&#1072;&#1085;&#1072;&#1083;&#1080;&#1079;%20&#1072;&#1085;&#1082;&#1077;&#1090;\&#1057;&#1074;&#1086;&#1076;_&#1040;&#1085;&#1082;&#1077;&#1090;_&#1090;&#1077;&#1093;&#1085;&#1086;&#1083;&#1086;&#1075;&#1080;&#1103;_&#1084;&#1072;&#1088;&#1090;%20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77;&#1084;&#1080;&#1085;&#1072;&#1045;&#1042;\&#1055;&#1088;&#1077;&#1076;&#1084;&#1077;&#1090;&#1085;&#1099;&#1077;%20&#1082;&#1086;&#1085;&#1094;&#1077;&#1087;&#1094;&#1080;&#1080;\&#1058;&#1077;&#1093;&#1085;&#1086;&#1083;&#1086;&#1075;&#1080;&#1103;\&#1057;&#1077;&#1090;&#1077;&#1074;&#1099;&#1077;%20&#1092;&#1086;&#1088;&#1084;&#1099;\&#1040;&#1085;&#1082;&#1077;&#1090;&#1099;\&#1057;&#1074;&#1086;&#1076;&#1085;&#1099;&#1081;%20&#1072;&#1085;&#1072;&#1083;&#1080;&#1079;%20&#1072;&#1085;&#1082;&#1077;&#1090;\&#1057;&#1074;&#1086;&#1076;_&#1040;&#1085;&#1082;&#1077;&#1090;_&#1090;&#1077;&#1093;&#1085;&#1086;&#1083;&#1086;&#1075;&#1080;&#1103;_&#1084;&#1072;&#1088;&#1090;%20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77;&#1084;&#1080;&#1085;&#1072;&#1045;&#1042;\&#1055;&#1088;&#1077;&#1076;&#1084;&#1077;&#1090;&#1085;&#1099;&#1077;%20&#1082;&#1086;&#1085;&#1094;&#1077;&#1087;&#1094;&#1080;&#1080;\&#1058;&#1077;&#1093;&#1085;&#1086;&#1083;&#1086;&#1075;&#1080;&#1103;\&#1057;&#1077;&#1090;&#1077;&#1074;&#1099;&#1077;%20&#1092;&#1086;&#1088;&#1084;&#1099;\&#1040;&#1085;&#1082;&#1077;&#1090;&#1099;\&#1057;&#1074;&#1086;&#1076;&#1085;&#1099;&#1081;%20&#1072;&#1085;&#1072;&#1083;&#1080;&#1079;%20&#1072;&#1085;&#1082;&#1077;&#1090;\&#1057;&#1074;&#1086;&#1076;_&#1040;&#1085;&#1082;&#1077;&#1090;_&#1090;&#1077;&#1093;&#1085;&#1086;&#1083;&#1086;&#1075;&#1080;&#1103;_&#1084;&#1072;&#1088;&#1090;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вам понравилось на занятиях в Северском промышленном колледже?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мнение обучающихся)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3</a:t>
                    </a:r>
                    <a:r>
                      <a:rPr lang="ru-RU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A-499B-AB45-2DCDC3B13D4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4</a:t>
                    </a:r>
                    <a:r>
                      <a:rPr lang="ru-RU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4A-499B-AB45-2DCDC3B13D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4A-499B-AB45-2DCDC3B13D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4A-499B-AB45-2DCDC3B13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Обучающиеся!$B$5:$B$8</c:f>
              <c:strCache>
                <c:ptCount val="4"/>
                <c:pt idx="0">
                  <c:v>1 - работать в программе Fusion 360</c:v>
                </c:pt>
                <c:pt idx="1">
                  <c:v>2 - работать на современных компьютерах</c:v>
                </c:pt>
                <c:pt idx="2">
                  <c:v>3 - помощь и консультация технических волонтеров</c:v>
                </c:pt>
                <c:pt idx="3">
                  <c:v>4 - затрудняюсь ответить</c:v>
                </c:pt>
              </c:strCache>
            </c:strRef>
          </c:cat>
          <c:val>
            <c:numRef>
              <c:f>Обучающиеся!$I$5:$I$8</c:f>
              <c:numCache>
                <c:formatCode>0</c:formatCode>
                <c:ptCount val="4"/>
                <c:pt idx="0">
                  <c:v>62.984496124031004</c:v>
                </c:pt>
                <c:pt idx="1">
                  <c:v>23.837209302325579</c:v>
                </c:pt>
                <c:pt idx="2">
                  <c:v>16.279069767441857</c:v>
                </c:pt>
                <c:pt idx="3">
                  <c:v>7.558139534883721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A-499B-AB45-2DCDC3B13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56416"/>
        <c:axId val="119370496"/>
      </c:barChart>
      <c:catAx>
        <c:axId val="11935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370496"/>
        <c:crosses val="autoZero"/>
        <c:auto val="1"/>
        <c:lblAlgn val="ctr"/>
        <c:lblOffset val="100"/>
        <c:noMultiLvlLbl val="0"/>
      </c:catAx>
      <c:valAx>
        <c:axId val="1193704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19356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Вы считаете, что понравилось школьникам на занятиях в Северском промышленном колледже?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мнение педагогов)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Педагоги!$B$10:$B$13</c:f>
              <c:strCache>
                <c:ptCount val="4"/>
                <c:pt idx="0">
                  <c:v>1 - работать в программе Fusion 360</c:v>
                </c:pt>
                <c:pt idx="1">
                  <c:v>2 - работать на современных компьютерах</c:v>
                </c:pt>
                <c:pt idx="2">
                  <c:v>3 - помощь и консультация технических волонтеров</c:v>
                </c:pt>
                <c:pt idx="3">
                  <c:v>4 - затрудняюсь ответить</c:v>
                </c:pt>
              </c:strCache>
            </c:strRef>
          </c:cat>
          <c:val>
            <c:numRef>
              <c:f>Педагоги!$D$10:$D$13</c:f>
              <c:numCache>
                <c:formatCode>General</c:formatCode>
                <c:ptCount val="4"/>
                <c:pt idx="0">
                  <c:v>80</c:v>
                </c:pt>
                <c:pt idx="1">
                  <c:v>60</c:v>
                </c:pt>
                <c:pt idx="2">
                  <c:v>60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7-4C20-859E-44787ABEC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35360"/>
        <c:axId val="119936896"/>
      </c:barChart>
      <c:catAx>
        <c:axId val="11993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936896"/>
        <c:crosses val="autoZero"/>
        <c:auto val="1"/>
        <c:lblAlgn val="ctr"/>
        <c:lblOffset val="100"/>
        <c:noMultiLvlLbl val="0"/>
      </c:catAx>
      <c:valAx>
        <c:axId val="119936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99353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 algn="ctr"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Вы считаете, удовлетворен ли Ваш ребенок занятиями, которые проводятся в Северском промышленном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колледже? </a:t>
            </a:r>
          </a:p>
          <a:p>
            <a:pPr algn="ctr"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мнение родителей)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Родители!$B$10:$B$12</c:f>
              <c:strCache>
                <c:ptCount val="3"/>
                <c:pt idx="0">
                  <c:v>1 - да</c:v>
                </c:pt>
                <c:pt idx="1">
                  <c:v>2 - нет </c:v>
                </c:pt>
                <c:pt idx="2">
                  <c:v>3 - затрудняюсь ответить</c:v>
                </c:pt>
              </c:strCache>
            </c:strRef>
          </c:cat>
          <c:val>
            <c:numRef>
              <c:f>Родители!$I$10:$I$12</c:f>
              <c:numCache>
                <c:formatCode>0</c:formatCode>
                <c:ptCount val="3"/>
                <c:pt idx="0">
                  <c:v>71.124031007751526</c:v>
                </c:pt>
                <c:pt idx="1">
                  <c:v>4.8449612403100755</c:v>
                </c:pt>
                <c:pt idx="2">
                  <c:v>5.8139534883720936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B-4C80-99B5-4677E5F2F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77472"/>
        <c:axId val="119979008"/>
      </c:barChart>
      <c:catAx>
        <c:axId val="11997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979008"/>
        <c:crosses val="autoZero"/>
        <c:auto val="1"/>
        <c:lblAlgn val="ctr"/>
        <c:lblOffset val="100"/>
        <c:noMultiLvlLbl val="0"/>
      </c:catAx>
      <c:valAx>
        <c:axId val="11997900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199774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D4129-CBA5-40D6-9F71-B300068E0FCC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A729F-D6E6-4559-BCB1-6296032819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F158-FB99-4CD9-812B-FB547B5CBF0F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CAB6-3FE0-43B3-8D7C-CC9814310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ED67-F29C-4964-A184-124E0E06786F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AB71-8ABD-40DC-B12D-0658DD3EF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EA48-15F6-424B-9C28-E6AF3645C775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F678-77C1-4390-8D10-AA29E79C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E651-82B9-4B21-8B57-EED3A1077865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0134-DC8D-4F1D-9F24-ED2710F6F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459B-D34A-4EDD-B034-9ACA3BE4FA0B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30B1-D612-44B2-8F5B-A0DB74BB3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6BDA-4765-48BE-8778-F83D097B2CFD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0F6C-3BCF-4622-9FDA-2DFF1152C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5685-31BD-4E2E-B9BF-90A20056486A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FD95-2D63-462E-8ADA-A25F5AE76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EF4B-01B2-42A5-ADE4-8FD9E57BA179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34AE-19E7-4AC5-B521-11647262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16B9-FA3B-4E2E-975A-CACE115D5FE0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14C7-5B02-4F04-BE8C-CFE22C3D9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FFF4-AC6C-4493-8689-E0DCE5A8F536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B719-6068-4E5F-9455-302030346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2273-134F-4AA7-BA0A-3BC4F152A67A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C116-6A6C-4D72-B32D-C0C525488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059E6-A8D7-441D-89D9-1598B1407706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474759-E781-4F09-8BE3-C8D707B90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704850"/>
            <a:ext cx="32829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9"/>
          <p:cNvSpPr>
            <a:spLocks noChangeArrowheads="1"/>
          </p:cNvSpPr>
          <p:nvPr/>
        </p:nvSpPr>
        <p:spPr bwMode="auto">
          <a:xfrm>
            <a:off x="1376363" y="3582988"/>
            <a:ext cx="91043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4800"/>
              </a:lnSpc>
            </a:pPr>
            <a:r>
              <a:rPr lang="ru-RU" sz="3200" b="1">
                <a:solidFill>
                  <a:srgbClr val="23417A"/>
                </a:solidFill>
              </a:rPr>
              <a:t>Областное государственное бюджетное профессиональное образовательное учреждение </a:t>
            </a:r>
          </a:p>
          <a:p>
            <a:pPr algn="ctr" eaLnBrk="1" hangingPunct="1">
              <a:lnSpc>
                <a:spcPts val="4800"/>
              </a:lnSpc>
            </a:pPr>
            <a:r>
              <a:rPr lang="ru-RU" sz="3200" b="1">
                <a:solidFill>
                  <a:srgbClr val="23417A"/>
                </a:solidFill>
              </a:rPr>
              <a:t>«СЕВЕРСКИЙ ПРОМЫШЛЕННЫЙ КОЛЛЕДЖ»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5" y="274638"/>
            <a:ext cx="984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Уникальность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3" descr="Галочк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830" y="4299635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Галочк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51" y="1473943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64067" y="1213998"/>
            <a:ext cx="5427676" cy="2308324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Северские учителя технологии повысили свою профессиональную квалификацию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 программе «Основные направления концепции предметной области «Технология» в условиях реализации ФГОС»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/>
              <a:t>на </a:t>
            </a:r>
            <a:r>
              <a:rPr lang="ru-RU" dirty="0"/>
              <a:t>базе Центра развития компетенций в области </a:t>
            </a:r>
            <a:r>
              <a:rPr lang="ru-RU" dirty="0" smtClean="0"/>
              <a:t>информационных технологий ОГБПОУ «СПК» (ноябрь-декабрь 2019 года)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17" name="Рисунок 16" descr="wnVPL8qSW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4562" y="3942827"/>
            <a:ext cx="3000462" cy="225034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130642" y="4170912"/>
            <a:ext cx="4563611" cy="2031325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lvl="0" algn="just"/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/>
              <a:t>Презентация Центра развития компетенций в области информационных технологий </a:t>
            </a:r>
            <a:r>
              <a:rPr lang="ru-RU" dirty="0" smtClean="0"/>
              <a:t>ОГБПОУ «СПК» для руководителей и заместителей по учебной работе общеобразовательных организаций города </a:t>
            </a:r>
            <a:r>
              <a:rPr lang="ru-RU" dirty="0" err="1" smtClean="0"/>
              <a:t>Северска</a:t>
            </a:r>
            <a:r>
              <a:rPr lang="ru-RU" dirty="0" smtClean="0"/>
              <a:t> (ноябрь 2019 года).</a:t>
            </a:r>
          </a:p>
        </p:txBody>
      </p:sp>
      <p:pic>
        <p:nvPicPr>
          <p:cNvPr id="21" name="Рисунок 20" descr="vKDCheGMI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097" y="3926046"/>
            <a:ext cx="3007222" cy="2254485"/>
          </a:xfrm>
          <a:prstGeom prst="rect">
            <a:avLst/>
          </a:prstGeom>
        </p:spPr>
      </p:pic>
      <p:pic>
        <p:nvPicPr>
          <p:cNvPr id="24" name="Рисунок 23" descr="img00007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1476" y="1697721"/>
            <a:ext cx="3364919" cy="1892767"/>
          </a:xfrm>
          <a:prstGeom prst="rect">
            <a:avLst/>
          </a:prstGeom>
        </p:spPr>
      </p:pic>
      <p:pic>
        <p:nvPicPr>
          <p:cNvPr id="25" name="Рисунок 24" descr="img0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57064" y="1084674"/>
            <a:ext cx="1836537" cy="32649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44161" y="1073791"/>
            <a:ext cx="385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До реализации сетевого проекта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662214" y="115247"/>
            <a:ext cx="105297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Аналитический </a:t>
            </a:r>
            <a:r>
              <a:rPr lang="ru-RU" sz="2800" b="1" dirty="0" err="1" smtClean="0">
                <a:solidFill>
                  <a:schemeClr val="bg1"/>
                </a:solidFill>
              </a:rPr>
              <a:t>контент</a:t>
            </a:r>
            <a:r>
              <a:rPr lang="ru-RU" sz="2800" b="1" dirty="0" smtClean="0">
                <a:solidFill>
                  <a:schemeClr val="bg1"/>
                </a:solidFill>
              </a:rPr>
              <a:t> реализации общеобразовательной программы предметной области «Технология» в сетевой форме </a:t>
            </a:r>
            <a:endParaRPr 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57519" y="1121734"/>
            <a:ext cx="5662569" cy="2862322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В анкетировании участвовало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более 900 человек: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обучающиеся - 470 (91%), родители - 422 (82%) и педагоги-учителя технологии - 10 (100%).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По результатам анкетирования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более 60% обучающихся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были удовлетворены занятиями в программе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Fusion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 360.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Также большинство педагогов и родителей считают, что ребенок удовлетворен занятиями, которые проводились в Северском промышленном колледже.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040234" y="1220206"/>
          <a:ext cx="5040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729534" y="3871124"/>
          <a:ext cx="5040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58574" y="3946626"/>
          <a:ext cx="5040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662214" y="115247"/>
            <a:ext cx="105297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Перспективы реализации общеобразовательной программы предметной области «Технология» в сетевой форме </a:t>
            </a:r>
            <a:endParaRPr 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347" y="3944247"/>
            <a:ext cx="10360403" cy="1938992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будущем 2020-2021 учебном году </a:t>
            </a:r>
            <a:r>
              <a:rPr lang="ru-RU" sz="2000" b="1" dirty="0" smtClean="0"/>
              <a:t>реализация общеобразовательной программы «Технология» в сетевой форме </a:t>
            </a:r>
            <a:r>
              <a:rPr lang="ru-RU" sz="2000" dirty="0" smtClean="0"/>
              <a:t>в сотрудничестве с общеобразовательными организациями </a:t>
            </a:r>
            <a:r>
              <a:rPr lang="ru-RU" sz="2000" b="1" dirty="0" smtClean="0"/>
              <a:t>будет продолжаться </a:t>
            </a:r>
            <a:r>
              <a:rPr lang="ru-RU" sz="2000" dirty="0" smtClean="0"/>
              <a:t>с расширением сети школ и численности участников.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Мы готовы предложить новые направления </a:t>
            </a:r>
            <a:r>
              <a:rPr lang="ru-RU" sz="2000" dirty="0" smtClean="0"/>
              <a:t>по реализации общеобразовательных программ в сетевой форме в области информационных технологий. </a:t>
            </a:r>
            <a:endParaRPr lang="ru-RU" sz="2000" dirty="0"/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529" y="1350802"/>
            <a:ext cx="32829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666750"/>
            <a:ext cx="37607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443474" y="3367146"/>
            <a:ext cx="1027594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48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Сетевая форма </a:t>
            </a:r>
            <a:r>
              <a:rPr lang="ru-RU" sz="3200" b="1" dirty="0">
                <a:solidFill>
                  <a:schemeClr val="bg1"/>
                </a:solidFill>
              </a:rPr>
              <a:t>реализации </a:t>
            </a:r>
            <a:r>
              <a:rPr lang="ru-RU" sz="3200" b="1" dirty="0" smtClean="0">
                <a:solidFill>
                  <a:schemeClr val="bg1"/>
                </a:solidFill>
              </a:rPr>
              <a:t>общеобразовательной </a:t>
            </a:r>
            <a:r>
              <a:rPr lang="ru-RU" sz="3200" b="1" dirty="0">
                <a:solidFill>
                  <a:schemeClr val="bg1"/>
                </a:solidFill>
              </a:rPr>
              <a:t>программы </a:t>
            </a:r>
            <a:r>
              <a:rPr lang="ru-RU" sz="3200" b="1" dirty="0" smtClean="0">
                <a:solidFill>
                  <a:schemeClr val="bg1"/>
                </a:solidFill>
              </a:rPr>
              <a:t>предметной </a:t>
            </a:r>
            <a:r>
              <a:rPr lang="ru-RU" sz="3200" b="1" dirty="0">
                <a:solidFill>
                  <a:schemeClr val="bg1"/>
                </a:solidFill>
              </a:rPr>
              <a:t>области «Технология»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48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на </a:t>
            </a:r>
            <a:r>
              <a:rPr lang="ru-RU" sz="3200" b="1" dirty="0">
                <a:solidFill>
                  <a:schemeClr val="bg1"/>
                </a:solidFill>
              </a:rPr>
              <a:t>базе </a:t>
            </a:r>
            <a:r>
              <a:rPr lang="ru-RU" sz="3200" b="1" dirty="0" smtClean="0">
                <a:solidFill>
                  <a:schemeClr val="bg1"/>
                </a:solidFill>
              </a:rPr>
              <a:t>Северского промышленного колледжа </a:t>
            </a:r>
          </a:p>
          <a:p>
            <a:pPr algn="ctr" eaLnBrk="1" hangingPunct="1">
              <a:lnSpc>
                <a:spcPts val="4800"/>
              </a:lnSpc>
            </a:pPr>
            <a:endParaRPr lang="ru-RU" sz="32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48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28  августа 2020 </a:t>
            </a:r>
            <a:r>
              <a:rPr lang="ru-RU" sz="3200" b="1" dirty="0">
                <a:solidFill>
                  <a:schemeClr val="bg1"/>
                </a:solidFill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1090570" y="1412875"/>
            <a:ext cx="10120356" cy="4708981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/>
              <a:t>В рамках </a:t>
            </a:r>
            <a:r>
              <a:rPr lang="ru-RU" sz="2000" b="1" dirty="0" smtClean="0"/>
              <a:t>национального проекта «Образование» федерального </a:t>
            </a:r>
            <a:r>
              <a:rPr lang="ru-RU" sz="2000" b="1" dirty="0"/>
              <a:t>проекта </a:t>
            </a:r>
            <a:r>
              <a:rPr lang="ru-RU" sz="2000" b="1" dirty="0" smtClean="0"/>
              <a:t>                  «</a:t>
            </a:r>
            <a:r>
              <a:rPr lang="ru-RU" sz="2000" b="1" dirty="0"/>
              <a:t>Современная школа» </a:t>
            </a:r>
            <a:r>
              <a:rPr lang="ru-RU" sz="2000" b="1" dirty="0" smtClean="0"/>
              <a:t>ключевым </a:t>
            </a:r>
            <a:r>
              <a:rPr lang="ru-RU" sz="2000" b="1" dirty="0"/>
              <a:t>мероприятием </a:t>
            </a:r>
            <a:r>
              <a:rPr lang="ru-RU" sz="2000" dirty="0"/>
              <a:t>является обновление содержания и совершенствование методов обучения предмету «Технология» и реализация </a:t>
            </a:r>
            <a:r>
              <a:rPr lang="ru-RU" sz="2000" dirty="0" smtClean="0"/>
              <a:t>общеобразовательных программ </a:t>
            </a:r>
            <a:r>
              <a:rPr lang="ru-RU" sz="2000" dirty="0"/>
              <a:t>в сетевой форме на базе </a:t>
            </a:r>
            <a:r>
              <a:rPr lang="ru-RU" sz="2000" dirty="0" smtClean="0"/>
              <a:t>организаций, имеющих </a:t>
            </a:r>
            <a:r>
              <a:rPr lang="ru-RU" sz="2000" dirty="0" err="1"/>
              <a:t>высокооснащенные</a:t>
            </a:r>
            <a:r>
              <a:rPr lang="ru-RU" sz="2000" dirty="0"/>
              <a:t> </a:t>
            </a:r>
            <a:r>
              <a:rPr lang="ru-RU" sz="2000" dirty="0" err="1" smtClean="0"/>
              <a:t>ученико-места</a:t>
            </a:r>
            <a:r>
              <a:rPr lang="ru-RU" sz="2000" dirty="0" smtClean="0"/>
              <a:t>, </a:t>
            </a:r>
            <a:r>
              <a:rPr lang="ru-RU" sz="2000" dirty="0"/>
              <a:t>в т.ч. детских технопарков «</a:t>
            </a:r>
            <a:r>
              <a:rPr lang="ru-RU" sz="2000" dirty="0" err="1"/>
              <a:t>Кванториум</a:t>
            </a:r>
            <a:r>
              <a:rPr lang="ru-RU" sz="2000" dirty="0"/>
              <a:t>». </a:t>
            </a:r>
          </a:p>
          <a:p>
            <a:pPr indent="457200" algn="just"/>
            <a:endParaRPr lang="ru-RU" sz="2000" dirty="0" smtClean="0"/>
          </a:p>
          <a:p>
            <a:pPr indent="457200" algn="just"/>
            <a:r>
              <a:rPr lang="ru-RU" sz="2000" b="1" dirty="0" smtClean="0"/>
              <a:t>Актуальными проблемами </a:t>
            </a:r>
            <a:r>
              <a:rPr lang="ru-RU" sz="2000" dirty="0" smtClean="0"/>
              <a:t>муниципального образования ЗАТО Северск являются: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недостаточное количество </a:t>
            </a:r>
            <a:r>
              <a:rPr lang="ru-RU" sz="2000" dirty="0" err="1" smtClean="0"/>
              <a:t>высокооснащенных</a:t>
            </a:r>
            <a:r>
              <a:rPr lang="ru-RU" sz="2000" dirty="0" smtClean="0"/>
              <a:t> </a:t>
            </a:r>
            <a:r>
              <a:rPr lang="ru-RU" sz="2000" dirty="0"/>
              <a:t>образовательных пространств технической </a:t>
            </a:r>
            <a:r>
              <a:rPr lang="ru-RU" sz="2000" dirty="0" smtClean="0"/>
              <a:t>направленности в школах, в т.ч. отсутствие детского технопарка </a:t>
            </a:r>
            <a:r>
              <a:rPr lang="ru-RU" sz="2000" dirty="0"/>
              <a:t>«</a:t>
            </a:r>
            <a:r>
              <a:rPr lang="ru-RU" sz="2000" dirty="0" err="1"/>
              <a:t>Кванториум</a:t>
            </a:r>
            <a:r>
              <a:rPr lang="ru-RU" sz="2000" dirty="0" smtClean="0"/>
              <a:t>» на территории города, </a:t>
            </a:r>
            <a:r>
              <a:rPr lang="ru-RU" sz="2000" dirty="0"/>
              <a:t>которые стали бы центром развития и освоения нового спектра </a:t>
            </a:r>
            <a:r>
              <a:rPr lang="en-US" sz="2000" dirty="0"/>
              <a:t>h</a:t>
            </a:r>
            <a:r>
              <a:rPr lang="ru-RU" sz="2000" dirty="0" err="1"/>
              <a:t>ard</a:t>
            </a:r>
            <a:r>
              <a:rPr lang="ru-RU" sz="2000" dirty="0"/>
              <a:t>- и </a:t>
            </a:r>
            <a:r>
              <a:rPr lang="en-US" sz="2000" dirty="0"/>
              <a:t>s</a:t>
            </a:r>
            <a:r>
              <a:rPr lang="ru-RU" sz="2000" dirty="0" smtClean="0"/>
              <a:t>oft-компетенций; </a:t>
            </a:r>
            <a:endParaRPr lang="ru-RU" sz="2000" dirty="0"/>
          </a:p>
          <a:p>
            <a:pPr indent="457200" algn="just"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отсутствие </a:t>
            </a:r>
            <a:r>
              <a:rPr lang="ru-RU" sz="2000" dirty="0"/>
              <a:t>опыта реализации общеобразовательных программ в сетевой форме с </a:t>
            </a:r>
            <a:r>
              <a:rPr lang="ru-RU" sz="2000" dirty="0" smtClean="0"/>
              <a:t>организациями среднего </a:t>
            </a:r>
            <a:r>
              <a:rPr lang="ru-RU" sz="2000" dirty="0"/>
              <a:t>профессионального образования (СПО);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риски </a:t>
            </a:r>
            <a:r>
              <a:rPr lang="ru-RU" sz="2000" dirty="0"/>
              <a:t>кадрового потенциала в обеспечении получения качественного среднего общего образования школьников.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768474" y="274638"/>
            <a:ext cx="9657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Предпосылки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4" y="274638"/>
            <a:ext cx="9657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Возможности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5497" y="1276224"/>
            <a:ext cx="6954474" cy="5324535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Центр развития компетенций в области информационных технологий СПК открылся </a:t>
            </a:r>
            <a:r>
              <a:rPr lang="ru-RU" sz="2000" dirty="0" smtClean="0"/>
              <a:t>в сентябре 2019 </a:t>
            </a:r>
            <a:r>
              <a:rPr lang="ru-RU" sz="2000" dirty="0"/>
              <a:t>года на средства гранта Министерства просвещения Российской Федерации в рамках нацпроекта «Образование».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Центр развития компетенций в области информационных технологий включает </a:t>
            </a:r>
            <a:r>
              <a:rPr lang="ru-RU" sz="2000" b="1" dirty="0"/>
              <a:t>пять современных лабораторий: </a:t>
            </a:r>
            <a:endParaRPr lang="ru-RU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/>
              <a:t>Веб-дизайн</a:t>
            </a:r>
            <a:r>
              <a:rPr lang="ru-RU" sz="2000" dirty="0"/>
              <a:t> и разработка</a:t>
            </a:r>
            <a:r>
              <a:rPr lang="ru-RU" sz="2000" dirty="0" smtClean="0"/>
              <a:t>»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/>
              <a:t>Программные решения для бизнеса</a:t>
            </a:r>
            <a:r>
              <a:rPr lang="ru-RU" sz="2000" dirty="0" smtClean="0"/>
              <a:t>»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/>
              <a:t>Разработка компьютерных игр и </a:t>
            </a:r>
            <a:r>
              <a:rPr lang="ru-RU" sz="2000" dirty="0" err="1"/>
              <a:t>мультимедийных</a:t>
            </a:r>
            <a:r>
              <a:rPr lang="ru-RU" sz="2000" dirty="0"/>
              <a:t> приложений</a:t>
            </a:r>
            <a:r>
              <a:rPr lang="ru-RU" sz="2000" dirty="0" smtClean="0"/>
              <a:t>»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/>
              <a:t>ИТ-решения</a:t>
            </a:r>
            <a:r>
              <a:rPr lang="ru-RU" sz="2000" dirty="0"/>
              <a:t> для бизнеса на платформе </a:t>
            </a:r>
            <a:r>
              <a:rPr lang="ru-RU" sz="2000" dirty="0" smtClean="0"/>
              <a:t>1С</a:t>
            </a:r>
            <a:r>
              <a:rPr lang="ru-RU" sz="2000" dirty="0"/>
              <a:t>: Предприятие </a:t>
            </a:r>
            <a:r>
              <a:rPr lang="ru-RU" sz="2000" dirty="0" smtClean="0"/>
              <a:t>8»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/>
              <a:t>Разработка мобильных приложений».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Планируется </a:t>
            </a:r>
            <a:r>
              <a:rPr lang="ru-RU" sz="2000" dirty="0"/>
              <a:t>подготовка и повышение квалификации специалистов для нужд предприятий ЗАТО Северск и Томской области в соответствии с новейшими требованиями.</a:t>
            </a:r>
          </a:p>
        </p:txBody>
      </p:sp>
      <p:pic>
        <p:nvPicPr>
          <p:cNvPr id="11" name="Рисунок 10" descr="nK8BVkUxS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895" y="3982431"/>
            <a:ext cx="3615654" cy="2410907"/>
          </a:xfrm>
          <a:prstGeom prst="rect">
            <a:avLst/>
          </a:prstGeom>
        </p:spPr>
      </p:pic>
      <p:pic>
        <p:nvPicPr>
          <p:cNvPr id="12" name="Рисунок 11" descr="uKeuxFHb5A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273" y="1257346"/>
            <a:ext cx="3612260" cy="240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1023458" y="1169595"/>
            <a:ext cx="10120356" cy="5570756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Цель: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создание эффективного механизма взаимодействия между общеобразовательными организациями города и организацией среднего профессионального образования ОГБПОУ «Северский промышленный колледж» для реализации общеобразовательной программы предметной области «Технология» для 5-8-х классов в сетевой форме.</a:t>
            </a:r>
          </a:p>
          <a:p>
            <a:pPr algn="just"/>
            <a:endParaRPr lang="ru-RU" sz="16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Задачи: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360363" indent="-360363" algn="just">
              <a:tabLst>
                <a:tab pos="804863" algn="l"/>
              </a:tabLst>
            </a:pPr>
            <a:r>
              <a:rPr lang="ru-RU" sz="2000" dirty="0" smtClean="0"/>
              <a:t>1.  Обеспечение нормативно-правовых, социально-экономических высокотехнологичных условий для реализации общеобразовательной программы предметной области «Технология» для 5-8-х классов в сетевой форме.</a:t>
            </a:r>
          </a:p>
          <a:p>
            <a:pPr marL="360363" indent="-360363" algn="just">
              <a:tabLst>
                <a:tab pos="804863" algn="l"/>
              </a:tabLst>
            </a:pPr>
            <a:r>
              <a:rPr lang="ru-RU" sz="2000" dirty="0" smtClean="0"/>
              <a:t>2. Повышение профессиональной компетентности учителей технологии в области промышленного дизайна для формирования </a:t>
            </a:r>
            <a:r>
              <a:rPr lang="en-US" sz="2000" dirty="0" smtClean="0"/>
              <a:t>h</a:t>
            </a:r>
            <a:r>
              <a:rPr lang="ru-RU" sz="2000" dirty="0" err="1" smtClean="0"/>
              <a:t>ard</a:t>
            </a:r>
            <a:r>
              <a:rPr lang="ru-RU" sz="2000" dirty="0" smtClean="0"/>
              <a:t>- и </a:t>
            </a:r>
            <a:r>
              <a:rPr lang="en-US" sz="2000" dirty="0" smtClean="0"/>
              <a:t>s</a:t>
            </a:r>
            <a:r>
              <a:rPr lang="ru-RU" sz="2000" dirty="0" smtClean="0"/>
              <a:t>oft-компетенций через организацию курсов повышения квалификации на базе ОГБПОУ «Северский промышленный колледж».</a:t>
            </a:r>
          </a:p>
          <a:p>
            <a:pPr marL="360363" indent="-360363" algn="just">
              <a:tabLst>
                <a:tab pos="804863" algn="l"/>
              </a:tabLst>
            </a:pPr>
            <a:r>
              <a:rPr lang="ru-RU" sz="2000" dirty="0" smtClean="0"/>
              <a:t>3.  Предоставление новых образовательных возможностей обучающимся 5-8-х классов для получения доступного качественного образования вне стен школы на базе ОГБПОУ «Северский промышленный колледж».</a:t>
            </a:r>
          </a:p>
          <a:p>
            <a:pPr marL="360363" indent="-360363" algn="just">
              <a:tabLst>
                <a:tab pos="804863" algn="l"/>
              </a:tabLst>
            </a:pPr>
            <a:r>
              <a:rPr lang="ru-RU" sz="2000" dirty="0" smtClean="0"/>
              <a:t>4.  Построение эффективного механизма взаимодействия между общеобразовательными организациями города </a:t>
            </a:r>
            <a:r>
              <a:rPr lang="ru-RU" sz="2000" dirty="0" err="1" smtClean="0"/>
              <a:t>Северска</a:t>
            </a:r>
            <a:r>
              <a:rPr lang="ru-RU" sz="2000" dirty="0" smtClean="0"/>
              <a:t> и ОГБПОУ «Северский промышленный колледж».</a:t>
            </a:r>
            <a:endParaRPr lang="ru-RU" sz="2000" dirty="0"/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768474" y="274638"/>
            <a:ext cx="9657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Цель и задачи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5" y="274638"/>
            <a:ext cx="9105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</a:rPr>
              <a:t>Участники внедрения </a:t>
            </a:r>
            <a:r>
              <a:rPr lang="ru-RU" sz="3200" b="1" dirty="0" smtClean="0">
                <a:solidFill>
                  <a:schemeClr val="bg1"/>
                </a:solidFill>
              </a:rPr>
              <a:t>сетевой практики</a:t>
            </a: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55676" y="1142692"/>
            <a:ext cx="5830350" cy="5016758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lang="ru-RU" sz="2000" dirty="0" smtClean="0">
                <a:latin typeface="+mn-lt"/>
              </a:rPr>
              <a:t>27 января 2020 года во втором корпусе Северского промышленного колледжа </a:t>
            </a: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на базе </a:t>
            </a:r>
            <a:r>
              <a:rPr lang="ru-RU" sz="2000" dirty="0" smtClean="0">
                <a:latin typeface="+mn-lt"/>
              </a:rPr>
              <a:t>Центра развития компетенций в области IT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Северском промышленном колледже </a:t>
            </a:r>
            <a:r>
              <a:rPr lang="ru-RU" sz="2000" dirty="0" smtClean="0">
                <a:latin typeface="+mn-lt"/>
              </a:rPr>
              <a:t>состоялись первые занятия нового сетевого образовательного проекта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реализации общеобразовательной программы предметной области «Технология»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для 5-8 классов в сетевом формате</a:t>
            </a:r>
            <a:r>
              <a:rPr lang="ru-RU" sz="2000" dirty="0" smtClean="0">
                <a:latin typeface="+mn-lt"/>
              </a:rPr>
              <a:t>.</a:t>
            </a:r>
          </a:p>
          <a:p>
            <a:pPr lvl="0" indent="450850" algn="just"/>
            <a:endParaRPr lang="ru-RU" sz="2000" dirty="0" smtClean="0">
              <a:latin typeface="+mn-lt"/>
            </a:endParaRPr>
          </a:p>
          <a:p>
            <a:pPr lvl="0" indent="450850" algn="just"/>
            <a:r>
              <a:rPr lang="ru-RU" sz="2000" dirty="0" smtClean="0">
                <a:latin typeface="+mn-lt"/>
              </a:rPr>
              <a:t>В проекте, который реализовывался совместно с Управлением образования Администрации ЗАТО Северск, МАУ ЗАТО Северск «Ресурсный центр образования», принимали участие пять общеобразовательных организаций: МБОУ «СОШ № 83», МБОУ «СОШ № 84», МБОУ «СОШ № 196», МБОУ «СОШ № 198», МБОУ «Северская гимназия». </a:t>
            </a:r>
          </a:p>
        </p:txBody>
      </p:sp>
      <p:pic>
        <p:nvPicPr>
          <p:cNvPr id="8" name="Рисунок 7" descr="ФОТО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091" y="1216403"/>
            <a:ext cx="3598878" cy="2699159"/>
          </a:xfrm>
          <a:prstGeom prst="rect">
            <a:avLst/>
          </a:prstGeom>
        </p:spPr>
      </p:pic>
      <p:pic>
        <p:nvPicPr>
          <p:cNvPr id="9" name="Рисунок 8" descr="ФОТО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8482" y="4009938"/>
            <a:ext cx="3598878" cy="2699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4" y="274638"/>
            <a:ext cx="102865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Охват участников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958900" y="2661477"/>
            <a:ext cx="3844410" cy="1938992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 smtClean="0"/>
              <a:t>Более </a:t>
            </a:r>
            <a:r>
              <a:rPr lang="ru-RU" sz="2000" dirty="0"/>
              <a:t>500-сот школьников </a:t>
            </a:r>
            <a:r>
              <a:rPr lang="ru-RU" sz="2000" dirty="0" smtClean="0"/>
              <a:t>                   из </a:t>
            </a:r>
            <a:r>
              <a:rPr lang="ru-RU" sz="2000" dirty="0"/>
              <a:t>20-ти классов за 6 недель освоили модуль «Космическая станция» общеобразовательной программы промышленного дизайна. </a:t>
            </a:r>
            <a:endParaRPr lang="ru-RU" sz="2000" dirty="0" smtClean="0"/>
          </a:p>
        </p:txBody>
      </p:sp>
      <p:pic>
        <p:nvPicPr>
          <p:cNvPr id="11" name="Рисунок 10" descr="img0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755" y="1633222"/>
            <a:ext cx="2148446" cy="3819458"/>
          </a:xfrm>
          <a:prstGeom prst="rect">
            <a:avLst/>
          </a:prstGeom>
        </p:spPr>
      </p:pic>
      <p:pic>
        <p:nvPicPr>
          <p:cNvPr id="12" name="Рисунок 11" descr="img0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2670" y="1657153"/>
            <a:ext cx="2148446" cy="3819458"/>
          </a:xfrm>
          <a:prstGeom prst="rect">
            <a:avLst/>
          </a:prstGeom>
        </p:spPr>
      </p:pic>
      <p:pic>
        <p:nvPicPr>
          <p:cNvPr id="14" name="Рисунок 13" descr="TARrmG0Ye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705" y="1507068"/>
            <a:ext cx="2794429" cy="410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5" y="274638"/>
            <a:ext cx="910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Результаты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956184" y="1407821"/>
            <a:ext cx="4949504" cy="5016758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 smtClean="0"/>
              <a:t>С помощью компьютерного средства                3D-проектирования и разработки изделий на основе облачных технологий </a:t>
            </a:r>
            <a:r>
              <a:rPr lang="ru-RU" sz="2000" dirty="0" err="1" smtClean="0"/>
              <a:t>Fusion</a:t>
            </a:r>
            <a:r>
              <a:rPr lang="ru-RU" sz="2000" dirty="0" smtClean="0"/>
              <a:t> 360 северские школьники создавали трехмерную модель космической станции.</a:t>
            </a:r>
          </a:p>
          <a:p>
            <a:pPr lvl="0" algn="just"/>
            <a:endParaRPr lang="ru-RU" sz="2000" dirty="0" smtClean="0"/>
          </a:p>
          <a:p>
            <a:pPr lvl="0" algn="just"/>
            <a:endParaRPr lang="ru-RU" sz="2000" dirty="0" smtClean="0"/>
          </a:p>
          <a:p>
            <a:pPr lvl="0" algn="just"/>
            <a:endParaRPr lang="ru-RU" sz="2000" dirty="0"/>
          </a:p>
          <a:p>
            <a:pPr lvl="0" algn="just"/>
            <a:r>
              <a:rPr lang="ru-RU" sz="2000" dirty="0" smtClean="0"/>
              <a:t>По завершению проекта в марте 2020 года северским школьникам были вручены сертификаты Северского промышленного колледжа об успешном освоении общеобразовательной программы промышленного дизайна: модуль «Космическая станция». </a:t>
            </a:r>
          </a:p>
          <a:p>
            <a:pPr lvl="0" algn="just"/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/>
          <a:srcRect t="2413" r="23649" b="23744"/>
          <a:stretch/>
        </p:blipFill>
        <p:spPr bwMode="auto">
          <a:xfrm>
            <a:off x="1535489" y="1493023"/>
            <a:ext cx="3581796" cy="2340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nQzjj8XaY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540" y="3983318"/>
            <a:ext cx="4451193" cy="254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27113"/>
          </a:xfrm>
          <a:prstGeom prst="rect">
            <a:avLst/>
          </a:prstGeom>
          <a:solidFill>
            <a:srgbClr val="253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11811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768475" y="274638"/>
            <a:ext cx="984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Уникальность реализации сетевой практики</a:t>
            </a:r>
            <a:endParaRPr lang="ru-RU" sz="3200" b="1" dirty="0">
              <a:solidFill>
                <a:srgbClr val="253042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Рисунок 3" descr="Галочк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22" y="1170541"/>
            <a:ext cx="46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14401" y="512577"/>
            <a:ext cx="9538281" cy="2554545"/>
          </a:xfrm>
          <a:prstGeom prst="rect">
            <a:avLst/>
          </a:prstGeom>
          <a:gradFill flip="none" rotWithShape="1">
            <a:gsLst>
              <a:gs pos="0">
                <a:srgbClr val="03BFD9">
                  <a:tint val="66000"/>
                  <a:satMod val="160000"/>
                </a:srgbClr>
              </a:gs>
              <a:gs pos="50000">
                <a:srgbClr val="03BFD9">
                  <a:tint val="44500"/>
                  <a:satMod val="160000"/>
                </a:srgbClr>
              </a:gs>
              <a:gs pos="100000">
                <a:srgbClr val="03BFD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/>
              <a:t>Привлечение к учебному процессу в качестве технологических волонтеров студентов </a:t>
            </a:r>
            <a:r>
              <a:rPr lang="ru-RU" sz="2000" dirty="0" smtClean="0"/>
              <a:t>Северского промышленного колледжа специальности «Программирование в компьютерных системах». Они ассистировали школьному учителю предметной области «Технология» и консультировали школьников во время занятий. </a:t>
            </a:r>
          </a:p>
          <a:p>
            <a:pPr algn="just"/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6" name="Рисунок 15" descr="img0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5555" y="2742499"/>
            <a:ext cx="2106001" cy="3744000"/>
          </a:xfrm>
          <a:prstGeom prst="rect">
            <a:avLst/>
          </a:prstGeom>
        </p:spPr>
      </p:pic>
      <p:pic>
        <p:nvPicPr>
          <p:cNvPr id="14" name="Рисунок 13" descr="TARrmG0Ye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1608" y="2768365"/>
            <a:ext cx="2818677" cy="3758236"/>
          </a:xfrm>
          <a:prstGeom prst="rect">
            <a:avLst/>
          </a:prstGeom>
        </p:spPr>
      </p:pic>
      <p:pic>
        <p:nvPicPr>
          <p:cNvPr id="15" name="Рисунок 14" descr="lReqQbZQC0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5309" y="2743199"/>
            <a:ext cx="2818677" cy="375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656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students</cp:lastModifiedBy>
  <cp:revision>71</cp:revision>
  <dcterms:created xsi:type="dcterms:W3CDTF">2020-05-26T07:15:37Z</dcterms:created>
  <dcterms:modified xsi:type="dcterms:W3CDTF">2020-08-28T03:00:25Z</dcterms:modified>
</cp:coreProperties>
</file>